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Arial Black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6DDACC-A275-4620-81EA-699999144EB7}">
  <a:tblStyle styleId="{D76DDACC-A275-4620-81EA-699999144E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ArialBlack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a489c68f3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5a489c68f3_1_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5a489c68f3_1_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7b71ec0c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7b71ec0c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decision trees tested so far suffer from high variance.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means that when we split the training data into two parts at random, and fit a decision tree to both halves, the results that we get were quite different.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Bootstrap aggregation, or bagging, is a general-purpose procedure for reducing the variance of a statistical learning method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simply construct B regression trees using B bootstrapped training sets, and average the resulting predictions.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trees are grown deep, and are not pruned.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Hence each individual tree has high variance, but low bias. Averaging these B trees reduces the variance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7b71ec0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37b71ec0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1994fa4e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1994fa4e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7b71ec0c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7b71ec0c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af089d573_1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af089d573_1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1994fa4e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1994fa4e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af089d573_1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af089d573_1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af089d573_1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af089d573_1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Bart simpson, this was not in class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1994fa4e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31994fa4e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Bart simpson, this was not in class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af089d573_1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af089d573_1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7b71ec0cb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37b71ec0cb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237b71ec0cb_1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7b71ec0cb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7b71ec0cb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7b71ec0cb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7b71ec0cb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af089d573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af089d573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af089d573_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af089d573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af089d573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af089d573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a489c68f3_1_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5a489c68f3_1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7b71ec0c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7b71ec0c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7b71ec0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7b71ec0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7b71ec0cb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37b71ec0cb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7b71ec0cb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7b71ec0cb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180cd5dc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180cd5dc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a489c68f3_1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5a489c68f3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af089d573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af089d573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7b71ec0cb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7b71ec0cb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b1119dade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5b1119dade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af089d573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af089d573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Trees can easily handle qualitative predictors without the need to create dummy variables.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trees can be very non-robust. In other words, a small change in the data can cause a large change in the final estimated tree.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7b71ec0c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7b71ec0c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process described in the previous slide may produce good predictions on the training set, but is likely to overfit the data, leading to poor test set performance.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because the resulting tree might be too complex.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smaller tree with fewer splits might lead to </a:t>
            </a:r>
            <a:r>
              <a:rPr lang="en" u="sng"/>
              <a:t>lower variance</a:t>
            </a:r>
            <a:r>
              <a:rPr lang="en"/>
              <a:t> and better interpretation at the </a:t>
            </a:r>
            <a:r>
              <a:rPr b="1" lang="en"/>
              <a:t>cost of a little bias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475836" y="1766681"/>
            <a:ext cx="81924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75836" y="2701529"/>
            <a:ext cx="8192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500"/>
              <a:buNone/>
              <a:defRPr sz="1500"/>
            </a:lvl2pPr>
            <a:lvl3pPr lvl="2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sz="1400"/>
            </a:lvl3pPr>
            <a:lvl4pPr lvl="3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4pPr>
            <a:lvl5pPr lvl="4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>
            <p:ph idx="2" type="pic"/>
          </p:nvPr>
        </p:nvSpPr>
        <p:spPr>
          <a:xfrm>
            <a:off x="3887391" y="1"/>
            <a:ext cx="5256600" cy="44577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629841" y="277586"/>
            <a:ext cx="29493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629841" y="1391479"/>
            <a:ext cx="29493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" name="Google Shape;45;p12"/>
          <p:cNvSpPr txBox="1"/>
          <p:nvPr>
            <p:ph idx="1" type="subTitle"/>
          </p:nvPr>
        </p:nvSpPr>
        <p:spPr>
          <a:xfrm>
            <a:off x="658800" y="2280600"/>
            <a:ext cx="7826400" cy="78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Char char="❖"/>
              <a:defRPr sz="24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Char char="➢"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Char char="◆"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Char char="➢"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Char char="■"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Char char="●"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Char char="◆"/>
              <a:defRPr sz="2800"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ange Title Card">
  <p:cSld name="Orange Title Card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367788" y="3594252"/>
            <a:ext cx="59151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2" type="body"/>
          </p:nvPr>
        </p:nvSpPr>
        <p:spPr>
          <a:xfrm>
            <a:off x="367788" y="4280052"/>
            <a:ext cx="59151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3" type="body"/>
          </p:nvPr>
        </p:nvSpPr>
        <p:spPr>
          <a:xfrm>
            <a:off x="367788" y="1851348"/>
            <a:ext cx="59151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57200" lvl="0" marL="45720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b="1" i="0" sz="3600" cap="none"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51" name="Google Shape;51;p13"/>
          <p:cNvCxnSpPr/>
          <p:nvPr/>
        </p:nvCxnSpPr>
        <p:spPr>
          <a:xfrm>
            <a:off x="471488" y="3280099"/>
            <a:ext cx="421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" name="Google Shape;52;p13"/>
          <p:cNvSpPr txBox="1"/>
          <p:nvPr>
            <p:ph idx="4" type="body"/>
          </p:nvPr>
        </p:nvSpPr>
        <p:spPr>
          <a:xfrm>
            <a:off x="367904" y="431006"/>
            <a:ext cx="2827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b="1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Graphical user interface, text&#10;&#10;Description automatically generated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92569" y="1"/>
            <a:ext cx="3438678" cy="1103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40000" r="20000" t="0"/>
          <a:stretch/>
        </p:blipFill>
        <p:spPr>
          <a:xfrm>
            <a:off x="0" y="-3116"/>
            <a:ext cx="3657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4"/>
          <p:cNvCxnSpPr/>
          <p:nvPr/>
        </p:nvCxnSpPr>
        <p:spPr>
          <a:xfrm>
            <a:off x="672639" y="88893"/>
            <a:ext cx="0" cy="128790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939253" y="3220266"/>
            <a:ext cx="22725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571" y="1465729"/>
            <a:ext cx="116136" cy="1127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title"/>
          </p:nvPr>
        </p:nvSpPr>
        <p:spPr>
          <a:xfrm>
            <a:off x="939253" y="679129"/>
            <a:ext cx="2272500" cy="25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 Black"/>
              <a:buNone/>
              <a:defRPr b="1" i="0" sz="21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3657597" y="0"/>
            <a:ext cx="5486400" cy="51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MAN" id="62" name="Google Shape;62;p15"/>
          <p:cNvPicPr preferRelativeResize="0"/>
          <p:nvPr/>
        </p:nvPicPr>
        <p:blipFill rotWithShape="1">
          <a:blip r:embed="rId2">
            <a:alphaModFix/>
          </a:blip>
          <a:srcRect b="10166" l="0" r="10" t="10158"/>
          <a:stretch/>
        </p:blipFill>
        <p:spPr>
          <a:xfrm>
            <a:off x="-29374" y="-1"/>
            <a:ext cx="92003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956" y="2342006"/>
            <a:ext cx="473409" cy="459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5"/>
          <p:cNvCxnSpPr/>
          <p:nvPr/>
        </p:nvCxnSpPr>
        <p:spPr>
          <a:xfrm rot="10800000">
            <a:off x="542999" y="2571749"/>
            <a:ext cx="828600" cy="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65" name="Google Shape;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23" y="2515389"/>
            <a:ext cx="116136" cy="11272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type="title"/>
          </p:nvPr>
        </p:nvSpPr>
        <p:spPr>
          <a:xfrm>
            <a:off x="2154306" y="1029550"/>
            <a:ext cx="63609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 Black"/>
              <a:buNone/>
              <a:defRPr b="1" i="0" sz="45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67" name="Google Shape;67;p15"/>
          <p:cNvCxnSpPr/>
          <p:nvPr/>
        </p:nvCxnSpPr>
        <p:spPr>
          <a:xfrm>
            <a:off x="448165" y="-99572"/>
            <a:ext cx="0" cy="253200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taking a picture of himself in a mirror&#10;&#10;Description automatically generated with low confidence" id="69" name="Google Shape;69;p16"/>
          <p:cNvPicPr preferRelativeResize="0"/>
          <p:nvPr/>
        </p:nvPicPr>
        <p:blipFill rotWithShape="1">
          <a:blip r:embed="rId2">
            <a:alphaModFix/>
          </a:blip>
          <a:srcRect b="0" l="60000" r="0" t="0"/>
          <a:stretch/>
        </p:blipFill>
        <p:spPr>
          <a:xfrm>
            <a:off x="0" y="0"/>
            <a:ext cx="3657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6"/>
          <p:cNvCxnSpPr/>
          <p:nvPr/>
        </p:nvCxnSpPr>
        <p:spPr>
          <a:xfrm>
            <a:off x="672639" y="-99572"/>
            <a:ext cx="0" cy="344280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71" name="Google Shape;71;p16"/>
          <p:cNvCxnSpPr/>
          <p:nvPr/>
        </p:nvCxnSpPr>
        <p:spPr>
          <a:xfrm rot="10800000">
            <a:off x="761262" y="3567764"/>
            <a:ext cx="1865700" cy="0"/>
          </a:xfrm>
          <a:prstGeom prst="straightConnector1">
            <a:avLst/>
          </a:prstGeom>
          <a:noFill/>
          <a:ln cap="rnd" cmpd="sng" w="50800">
            <a:solidFill>
              <a:srgbClr val="E6E4DD"/>
            </a:solidFill>
            <a:prstDash val="dashDot"/>
            <a:round/>
            <a:headEnd len="sm" w="sm" type="none"/>
            <a:tailEnd len="sm" w="sm" type="none"/>
          </a:ln>
        </p:spPr>
      </p:cxn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220" y="3343100"/>
            <a:ext cx="473409" cy="459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571" y="3500933"/>
            <a:ext cx="116136" cy="11272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879612" y="273844"/>
            <a:ext cx="24228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 Black"/>
              <a:buNone/>
              <a:defRPr b="1" i="0" sz="21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272168" y="566531"/>
            <a:ext cx="4243200" cy="4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">
  <p:cSld name="Simp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8650" y="44917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28650" y="1443350"/>
            <a:ext cx="7829400" cy="28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8650" y="44917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8650" y="1443349"/>
            <a:ext cx="78867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623888" y="2243759"/>
            <a:ext cx="78867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23888" y="3248285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sz="1800">
                <a:solidFill>
                  <a:srgbClr val="333F48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D29988"/>
              </a:buClr>
              <a:buSzPts val="1500"/>
              <a:buNone/>
              <a:defRPr sz="1500">
                <a:solidFill>
                  <a:srgbClr val="D29988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D29988"/>
              </a:buClr>
              <a:buSzPts val="1400"/>
              <a:buNone/>
              <a:defRPr sz="1400">
                <a:solidFill>
                  <a:srgbClr val="D29988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628650" y="44917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628650" y="1464560"/>
            <a:ext cx="3886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2100"/>
              <a:buNone/>
              <a:defRPr/>
            </a:lvl1pPr>
            <a:lvl2pPr indent="-3175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629150" y="1464560"/>
            <a:ext cx="3886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2100"/>
              <a:buNone/>
              <a:defRPr/>
            </a:lvl1pPr>
            <a:lvl2pPr indent="-3175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629841" y="44586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629841" y="1440033"/>
            <a:ext cx="38682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" name="Google Shape;29;p7"/>
          <p:cNvSpPr txBox="1"/>
          <p:nvPr>
            <p:ph idx="2" type="body"/>
          </p:nvPr>
        </p:nvSpPr>
        <p:spPr>
          <a:xfrm>
            <a:off x="629841" y="2050824"/>
            <a:ext cx="3868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2100"/>
              <a:buNone/>
              <a:defRPr/>
            </a:lvl1pPr>
            <a:lvl2pPr indent="-3175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3" type="body"/>
          </p:nvPr>
        </p:nvSpPr>
        <p:spPr>
          <a:xfrm>
            <a:off x="4629150" y="1440033"/>
            <a:ext cx="38874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" name="Google Shape;31;p7"/>
          <p:cNvSpPr txBox="1"/>
          <p:nvPr>
            <p:ph idx="4" type="body"/>
          </p:nvPr>
        </p:nvSpPr>
        <p:spPr>
          <a:xfrm>
            <a:off x="4629150" y="2050824"/>
            <a:ext cx="38874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2100"/>
              <a:buNone/>
              <a:defRPr/>
            </a:lvl1pPr>
            <a:lvl2pPr indent="-3175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28650" y="44917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629841" y="444067"/>
            <a:ext cx="29493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3887391" y="444066"/>
            <a:ext cx="46293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2400"/>
              <a:buNone/>
              <a:defRPr sz="2400"/>
            </a:lvl1pPr>
            <a:lvl2pPr indent="-36195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629841" y="1557960"/>
            <a:ext cx="2949300" cy="27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4515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445692"/>
            <a:ext cx="7886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F4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F4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409" l="0" r="134" t="3590"/>
          <a:stretch/>
        </p:blipFill>
        <p:spPr>
          <a:xfrm>
            <a:off x="0" y="4457700"/>
            <a:ext cx="9144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48979"/>
            <a:ext cx="3438678" cy="110324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7zUI_1NmlYSjCLW0PMu_M3smHsPO119H/view" TargetMode="External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hyperlink" Target="https://av-eks-blogoptimized.s3.amazonaws.com/4661536426211ba43ea612c8e1a6a1ed4550721164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kaggle.com/datasets/uciml/student-alcohol-consumption?select=student-por.csv" TargetMode="External"/><Relationship Id="rId4" Type="http://schemas.openxmlformats.org/officeDocument/2006/relationships/hyperlink" Target="https://archive.ics.uci.edu/ml/datasets/STUDENT+ALCOHOL+CONSUMPTION" TargetMode="External"/><Relationship Id="rId9" Type="http://schemas.openxmlformats.org/officeDocument/2006/relationships/hyperlink" Target="https://cdn-icons-png.flaticon.com/512/4315/4315881.png" TargetMode="External"/><Relationship Id="rId5" Type="http://schemas.openxmlformats.org/officeDocument/2006/relationships/hyperlink" Target="https://icons.iconarchive.com/icons/jonathan-rey/simpsons/256/Bart-Simpson-01-icon.png" TargetMode="External"/><Relationship Id="rId6" Type="http://schemas.openxmlformats.org/officeDocument/2006/relationships/hyperlink" Target="https://www.cciconsulting.com/wp-content/uploads/2019/03/Boosting-person-up-over-wall.jpg" TargetMode="External"/><Relationship Id="rId7" Type="http://schemas.openxmlformats.org/officeDocument/2006/relationships/hyperlink" Target="https://static2.bigstockphoto.com/4/6/2/large2/264484027.jpg" TargetMode="External"/><Relationship Id="rId8" Type="http://schemas.openxmlformats.org/officeDocument/2006/relationships/hyperlink" Target="https://www.statlearning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367788" y="4120327"/>
            <a:ext cx="59151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1000">
                <a:solidFill>
                  <a:srgbClr val="FFFFFF"/>
                </a:solidFill>
              </a:rPr>
              <a:t>Group 1: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1000">
                <a:solidFill>
                  <a:srgbClr val="FFFFFF"/>
                </a:solidFill>
              </a:rPr>
              <a:t>STA380 - Introduction to Machine Learning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82" name="Google Shape;82;p17"/>
          <p:cNvSpPr txBox="1"/>
          <p:nvPr>
            <p:ph idx="3" type="body"/>
          </p:nvPr>
        </p:nvSpPr>
        <p:spPr>
          <a:xfrm>
            <a:off x="367800" y="2201825"/>
            <a:ext cx="69129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0" lang="en">
                <a:solidFill>
                  <a:srgbClr val="FFFFFF"/>
                </a:solidFill>
              </a:rPr>
              <a:t>Predicting </a:t>
            </a:r>
            <a:endParaRPr b="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0" lang="en">
                <a:solidFill>
                  <a:srgbClr val="FFFFFF"/>
                </a:solidFill>
              </a:rPr>
              <a:t>Academic Performance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83" name="Google Shape;83;p17"/>
          <p:cNvSpPr txBox="1"/>
          <p:nvPr>
            <p:ph idx="4" type="body"/>
          </p:nvPr>
        </p:nvSpPr>
        <p:spPr>
          <a:xfrm>
            <a:off x="367904" y="431006"/>
            <a:ext cx="2827734" cy="4988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July 24, 2023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00563" y="3344177"/>
            <a:ext cx="59151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000">
                <a:solidFill>
                  <a:srgbClr val="FFFFFF"/>
                </a:solidFill>
              </a:rPr>
              <a:t>Models, Predictions, and Business Applications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</a:t>
            </a:r>
            <a:endParaRPr/>
          </a:p>
        </p:txBody>
      </p:sp>
      <p:graphicFrame>
        <p:nvGraphicFramePr>
          <p:cNvPr id="158" name="Google Shape;158;p26"/>
          <p:cNvGraphicFramePr/>
          <p:nvPr/>
        </p:nvGraphicFramePr>
        <p:xfrm>
          <a:off x="628650" y="127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{D76DDACC-A275-4620-81EA-699999144EB7}</a:tableStyleId>
              </a:tblPr>
              <a:tblGrid>
                <a:gridCol w="2226275"/>
                <a:gridCol w="1081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Algorithm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 Pruning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Bagging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8.29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59" name="Google Shape;159;p26"/>
          <p:cNvSpPr txBox="1"/>
          <p:nvPr/>
        </p:nvSpPr>
        <p:spPr>
          <a:xfrm rot="-5400000">
            <a:off x="3979800" y="2343293"/>
            <a:ext cx="225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Variables</a:t>
            </a:r>
            <a:endParaRPr sz="1100"/>
          </a:p>
        </p:txBody>
      </p:sp>
      <p:sp>
        <p:nvSpPr>
          <p:cNvPr id="160" name="Google Shape;160;p26"/>
          <p:cNvSpPr txBox="1"/>
          <p:nvPr/>
        </p:nvSpPr>
        <p:spPr>
          <a:xfrm>
            <a:off x="5086100" y="3873000"/>
            <a:ext cx="31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Node Purity</a:t>
            </a:r>
            <a:endParaRPr sz="11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12" y="2985750"/>
            <a:ext cx="2094925" cy="12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175" y="994200"/>
            <a:ext cx="2751751" cy="287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/>
          <p:nvPr/>
        </p:nvSpPr>
        <p:spPr>
          <a:xfrm>
            <a:off x="5238925" y="1126025"/>
            <a:ext cx="400800" cy="219600"/>
          </a:xfrm>
          <a:prstGeom prst="rect">
            <a:avLst/>
          </a:prstGeom>
          <a:noFill/>
          <a:ln cap="flat" cmpd="sng" w="28575">
            <a:solidFill>
              <a:srgbClr val="C05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5830850" y="848225"/>
            <a:ext cx="19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Variable Importance</a:t>
            </a:r>
            <a:endParaRPr b="1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550" y="1025775"/>
            <a:ext cx="2641025" cy="3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025775"/>
            <a:ext cx="5208724" cy="32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5891"/>
          <a:stretch/>
        </p:blipFill>
        <p:spPr>
          <a:xfrm>
            <a:off x="628650" y="994200"/>
            <a:ext cx="5274798" cy="332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/>
          <p:nvPr/>
        </p:nvSpPr>
        <p:spPr>
          <a:xfrm>
            <a:off x="2621325" y="1074725"/>
            <a:ext cx="11100" cy="287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9" name="Google Shape;179;p28"/>
          <p:cNvGraphicFramePr/>
          <p:nvPr/>
        </p:nvGraphicFramePr>
        <p:xfrm>
          <a:off x="5783175" y="10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{D76DDACC-A275-4620-81EA-699999144EB7}</a:tableStyleId>
              </a:tblPr>
              <a:tblGrid>
                <a:gridCol w="2226275"/>
                <a:gridCol w="1081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Algorithm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 Pruning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Bagging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8.29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7.86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628650" y="1443350"/>
            <a:ext cx="7829400" cy="287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9181"/>
          <a:stretch/>
        </p:blipFill>
        <p:spPr>
          <a:xfrm>
            <a:off x="628650" y="994200"/>
            <a:ext cx="7829402" cy="332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4572000" y="1103125"/>
            <a:ext cx="3886200" cy="13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>
            <a:off x="730750" y="1103125"/>
            <a:ext cx="3729900" cy="2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375" y="1200525"/>
            <a:ext cx="2632326" cy="263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994200"/>
            <a:ext cx="4790925" cy="28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994202"/>
            <a:ext cx="44386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/>
          <p:nvPr/>
        </p:nvSpPr>
        <p:spPr>
          <a:xfrm>
            <a:off x="628650" y="1892500"/>
            <a:ext cx="4228500" cy="25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3" name="Google Shape;203;p31"/>
          <p:cNvGraphicFramePr/>
          <p:nvPr/>
        </p:nvGraphicFramePr>
        <p:xfrm>
          <a:off x="5320575" y="99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{D76DDACC-A275-4620-81EA-699999144EB7}</a:tableStyleId>
              </a:tblPr>
              <a:tblGrid>
                <a:gridCol w="2226275"/>
                <a:gridCol w="1081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Algorithm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 Pruning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Bagging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8.29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Boosting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7.84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628650" y="1443350"/>
            <a:ext cx="7829400" cy="287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994200"/>
            <a:ext cx="7829402" cy="332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1189500" y="1200525"/>
            <a:ext cx="341400" cy="311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BART</a:t>
            </a:r>
            <a:r>
              <a:rPr lang="en" sz="2200"/>
              <a:t>(Bayesian Additive Regression Trees)</a:t>
            </a:r>
            <a:endParaRPr sz="2200"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600" y="1157350"/>
            <a:ext cx="2686075" cy="26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003139"/>
            <a:ext cx="5296123" cy="313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BART</a:t>
            </a:r>
            <a:r>
              <a:rPr lang="en" sz="2200"/>
              <a:t>(Bayesian Additive Regression Trees)</a:t>
            </a:r>
            <a:endParaRPr sz="2200"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03738"/>
            <a:ext cx="4774150" cy="3136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34"/>
          <p:cNvGraphicFramePr/>
          <p:nvPr/>
        </p:nvGraphicFramePr>
        <p:xfrm>
          <a:off x="5402800" y="100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{D76DDACC-A275-4620-81EA-699999144EB7}</a:tableStyleId>
              </a:tblPr>
              <a:tblGrid>
                <a:gridCol w="2226275"/>
                <a:gridCol w="1081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Algorithm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 Pruning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Bagging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8.29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BART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8.09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BART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628650" y="1443350"/>
            <a:ext cx="7829400" cy="287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46325"/>
            <a:ext cx="7829402" cy="340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879612" y="273844"/>
            <a:ext cx="2422800" cy="28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</a:t>
            </a:r>
            <a:endParaRPr/>
          </a:p>
        </p:txBody>
      </p:sp>
      <p:graphicFrame>
        <p:nvGraphicFramePr>
          <p:cNvPr id="91" name="Google Shape;91;p18"/>
          <p:cNvGraphicFramePr/>
          <p:nvPr/>
        </p:nvGraphicFramePr>
        <p:xfrm>
          <a:off x="4321050" y="139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{D76DDACC-A275-4620-81EA-699999144EB7}</a:tableStyleId>
              </a:tblPr>
              <a:tblGrid>
                <a:gridCol w="2674775"/>
                <a:gridCol w="1481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Luis Villazon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lrv499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Pritesh Singh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ps35762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Mandeep S Burdak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msb4384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Teagan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Milford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tm38292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Sardar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Muhammad Ahmad Ali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sa58382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John Hwang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jh75576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6E4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425" y="2024450"/>
            <a:ext cx="2695501" cy="154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36"/>
          <p:cNvGraphicFramePr/>
          <p:nvPr/>
        </p:nvGraphicFramePr>
        <p:xfrm>
          <a:off x="668500" y="132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{D76DDACC-A275-4620-81EA-699999144EB7}</a:tableStyleId>
              </a:tblPr>
              <a:tblGrid>
                <a:gridCol w="904075"/>
                <a:gridCol w="1238975"/>
              </a:tblGrid>
              <a:tr h="32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/>
                        <a:t>Model</a:t>
                      </a:r>
                      <a:endParaRPr b="1" sz="1200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/>
                        <a:t>MSE</a:t>
                      </a:r>
                      <a:endParaRPr b="1" sz="1200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Tree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12.26926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Pruning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10.60838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Bagging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8.293745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R.F.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7.864276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Boosting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7.841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BFD"/>
                    </a:solidFill>
                  </a:tcPr>
                </a:tc>
              </a:tr>
              <a:tr h="36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BART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8.096032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9" name="Google Shape;239;p36"/>
          <p:cNvSpPr/>
          <p:nvPr/>
        </p:nvSpPr>
        <p:spPr>
          <a:xfrm>
            <a:off x="5956425" y="3003675"/>
            <a:ext cx="2695500" cy="2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3877250" y="1670613"/>
            <a:ext cx="11325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Boosting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6802000" y="1670613"/>
            <a:ext cx="11325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BART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0" l="2008" r="0" t="0"/>
          <a:stretch/>
        </p:blipFill>
        <p:spPr>
          <a:xfrm>
            <a:off x="3301400" y="2024450"/>
            <a:ext cx="2566700" cy="1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/>
          <p:nvPr/>
        </p:nvSpPr>
        <p:spPr>
          <a:xfrm>
            <a:off x="3210675" y="2487250"/>
            <a:ext cx="2695500" cy="2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Minimizing Error</a:t>
            </a:r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668425" y="3150375"/>
            <a:ext cx="2143200" cy="365700"/>
          </a:xfrm>
          <a:prstGeom prst="rect">
            <a:avLst/>
          </a:prstGeom>
          <a:solidFill>
            <a:srgbClr val="C05900">
              <a:alpha val="43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0" y="4338075"/>
            <a:ext cx="9144000" cy="80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37"/>
          <p:cNvGrpSpPr/>
          <p:nvPr/>
        </p:nvGrpSpPr>
        <p:grpSpPr>
          <a:xfrm>
            <a:off x="1489450" y="720300"/>
            <a:ext cx="4490400" cy="1978150"/>
            <a:chOff x="541375" y="593600"/>
            <a:chExt cx="4490400" cy="1978150"/>
          </a:xfrm>
        </p:grpSpPr>
        <p:sp>
          <p:nvSpPr>
            <p:cNvPr id="252" name="Google Shape;252;p37"/>
            <p:cNvSpPr txBox="1"/>
            <p:nvPr/>
          </p:nvSpPr>
          <p:spPr>
            <a:xfrm>
              <a:off x="693775" y="825450"/>
              <a:ext cx="4338000" cy="17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00F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&gt; importance(rf.data_s)</a:t>
              </a:r>
              <a:endParaRPr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        %IncMSE IncNodePurity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school      7.87236368     177.67317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sex         4.15157182      84.72829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age         3.31704328     162.25867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address     3.93901150      76.18431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famsize    -0.27372196      50.56302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Pstatus     2.22903712      47.22555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Medu       10.31763237     249.41070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Fedu        7.67767530     235.20891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Mjob        2.69822739     231.82070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Fjob        3.60368232     167.77553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reason      1.61683968     195.18425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guardian    0.66362028      74.14570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traveltime -1.16723421      87.56314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studytime   7.20414450     167.49438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failures   23.45951343     533.77967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schoolsup   5.91085597      65.41860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famsup     -1.64554109      60.72090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paid        0.90949890      29.50861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activities  4.14095148      66.73110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nursery     1.97687039      47.22983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higher     13.54650867     212.23029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internet    3.23025726      83.95035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romantic   -0.21261869      70.12948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famrel     -0.09498381     156.68320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freetime    3.47810110     183.82659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goout       2.67437908     208.30125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Dalc        0.94545908     137.73896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Walc        3.80621632     177.78804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health      2.03990591     167.34255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absences    3.55376171     212.99961</a:t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3" name="Google Shape;253;p37"/>
            <p:cNvSpPr txBox="1"/>
            <p:nvPr/>
          </p:nvSpPr>
          <p:spPr>
            <a:xfrm>
              <a:off x="541375" y="593600"/>
              <a:ext cx="1734900" cy="2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Random Forest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254" name="Google Shape;254;p37"/>
          <p:cNvSpPr/>
          <p:nvPr/>
        </p:nvSpPr>
        <p:spPr>
          <a:xfrm>
            <a:off x="1641850" y="3013450"/>
            <a:ext cx="2376300" cy="12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1709175" y="2005125"/>
            <a:ext cx="2320500" cy="16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1672825" y="3724975"/>
            <a:ext cx="2320500" cy="16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5127550" y="1028350"/>
            <a:ext cx="4338000" cy="17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importance(bag.data_s)</a:t>
            </a:r>
            <a:endParaRPr sz="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%IncMSE IncNodePurity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school      9.01740178     157.84985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sex         3.35823224      69.31898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         3.77131560     169.13127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address     2.39811576      56.57384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famsize     0.16032176      36.27757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Pstatus    -0.09693026      30.16329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Medu        8.93553736     230.85451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Fedu       10.96130537     253.37108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Mjob        5.78383714     281.97279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Fjob        7.14710752     173.76048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reason      3.08188091     197.73845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guardian   -1.09959138      56.94269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traveltime -0.11889317      64.94913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studytime   5.92189317     150.18334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failures   32.71783202    1022.41379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schoolsup   7.68675397      85.71313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famsup      0.80816358      57.36454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paid       -0.59200995      16.22530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activities -1.26951988      55.80437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nursery     2.38710335      39.29559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higher     15.55814394     131.84226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internet   -1.38793344      64.10842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romantic    1.29851425      70.72750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famrel      0.26497954     142.24913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freetime   -1.32690204     165.98277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goout       4.16456294     212.36576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Dalc       -2.33675069     130.24237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Walc        0.89192154     156.66969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health      6.43471017     169.63197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absences    5.06168352     282.36994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4975150" y="796500"/>
            <a:ext cx="17349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Bagging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5150600" y="3089650"/>
            <a:ext cx="2376300" cy="12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5142575" y="2199200"/>
            <a:ext cx="2320500" cy="16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5191300" y="3801175"/>
            <a:ext cx="2320500" cy="16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628650" y="-228598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Destined to Fail?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628650" y="196848"/>
            <a:ext cx="7886700" cy="545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Applications</a:t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628650" y="847351"/>
            <a:ext cx="7886700" cy="344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49" u="sng"/>
              <a:t>Universities and Admissions Officers</a:t>
            </a:r>
            <a:endParaRPr b="1" sz="1349" u="sng"/>
          </a:p>
          <a:p>
            <a:pPr indent="-314293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350"/>
              <a:buChar char="●"/>
            </a:pPr>
            <a:r>
              <a:rPr b="1" lang="en" sz="1349"/>
              <a:t>Program Performance</a:t>
            </a:r>
            <a:r>
              <a:rPr lang="en" sz="1349"/>
              <a:t> Our model can be used by universities to predict applicants expected performance in their programs and make admissions decisions based on that information.</a:t>
            </a:r>
            <a:endParaRPr sz="1349"/>
          </a:p>
          <a:p>
            <a:pPr indent="-3142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49"/>
              <a:t>Scholarships:</a:t>
            </a:r>
            <a:r>
              <a:rPr lang="en" sz="1349"/>
              <a:t> It will also be able to assist admission officers with distribution of merit based scholarships and aid based on not just current but future grade predictions</a:t>
            </a:r>
            <a:endParaRPr sz="1349"/>
          </a:p>
          <a:p>
            <a:pPr indent="-3142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49"/>
              <a:t>Current Students: </a:t>
            </a:r>
            <a:r>
              <a:rPr lang="en" sz="1349"/>
              <a:t>The university will be able to adjust their academic policies in a way that supports students who are predicted to struggle with academics. Professors will be able to provide extra support in courses where mean predicted grade is low.</a:t>
            </a:r>
            <a:endParaRPr sz="1349"/>
          </a:p>
          <a:p>
            <a:pPr indent="-3142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49"/>
              <a:t>Ranking and Reputation:</a:t>
            </a:r>
            <a:r>
              <a:rPr lang="en" sz="1349"/>
              <a:t>The model aims to create a positive impact on performance of students, students graduating and overall ranking and reputation of the institution</a:t>
            </a:r>
            <a:endParaRPr sz="1349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628650" y="209948"/>
            <a:ext cx="7886700" cy="545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Applications</a:t>
            </a:r>
            <a:endParaRPr/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628650" y="805200"/>
            <a:ext cx="7886700" cy="353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 u="sng"/>
              <a:t>Banks and Student Loan Institutions</a:t>
            </a:r>
            <a:endParaRPr b="1" sz="1300" u="sng"/>
          </a:p>
          <a:p>
            <a:pPr indent="-31115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b="1" lang="en" sz="1300">
                <a:solidFill>
                  <a:srgbClr val="374151"/>
                </a:solidFill>
              </a:rPr>
              <a:t>Risk Assessment for Student Loans</a:t>
            </a:r>
            <a:r>
              <a:rPr lang="en" sz="1300">
                <a:solidFill>
                  <a:srgbClr val="374151"/>
                </a:solidFill>
              </a:rPr>
              <a:t>: Can be used to assess the risk associated with lending money to individual students</a:t>
            </a:r>
            <a:endParaRPr sz="1300">
              <a:solidFill>
                <a:srgbClr val="37415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Default Risk Assessment:</a:t>
            </a:r>
            <a:r>
              <a:rPr lang="en" sz="1300">
                <a:solidFill>
                  <a:srgbClr val="374151"/>
                </a:solidFill>
              </a:rPr>
              <a:t> Banks and loan institutions can use the predictive model to assess the risk of default on existing student loans</a:t>
            </a:r>
            <a:endParaRPr sz="1300">
              <a:solidFill>
                <a:srgbClr val="37415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b="1" lang="en" sz="1300">
                <a:solidFill>
                  <a:srgbClr val="374151"/>
                </a:solidFill>
              </a:rPr>
              <a:t>Personalized Loan Offers:</a:t>
            </a:r>
            <a:r>
              <a:rPr lang="en" sz="1300">
                <a:solidFill>
                  <a:srgbClr val="374151"/>
                </a:solidFill>
              </a:rPr>
              <a:t> Banks and student loan providers can use the predictive model to offer personalized loan terms based on a student's predicted academic performance</a:t>
            </a:r>
            <a:endParaRPr sz="1300"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b="1" lang="en" sz="1300">
                <a:solidFill>
                  <a:srgbClr val="000000"/>
                </a:solidFill>
              </a:rPr>
              <a:t>Risk Diversification and Portfolio Management:</a:t>
            </a:r>
            <a:r>
              <a:rPr b="1" lang="en" sz="1300">
                <a:solidFill>
                  <a:srgbClr val="374151"/>
                </a:solidFill>
              </a:rPr>
              <a:t> </a:t>
            </a:r>
            <a:r>
              <a:rPr lang="en" sz="1300">
                <a:solidFill>
                  <a:srgbClr val="374151"/>
                </a:solidFill>
              </a:rPr>
              <a:t>For banks that have a portfolio of student loans,  the model will help diversify the loan distribution based on predicted academic performance</a:t>
            </a:r>
            <a:endParaRPr sz="14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628650" y="196823"/>
            <a:ext cx="7886700" cy="506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628650" y="1162150"/>
            <a:ext cx="7886700" cy="249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b="1" lang="en" sz="1300">
                <a:solidFill>
                  <a:srgbClr val="374151"/>
                </a:solidFill>
              </a:rPr>
              <a:t>Sample Bias:</a:t>
            </a:r>
            <a:r>
              <a:rPr lang="en" sz="1300">
                <a:solidFill>
                  <a:srgbClr val="374151"/>
                </a:solidFill>
              </a:rPr>
              <a:t> The data used to train our model is not representative of the entire student population. The data comes from Portugal and the predictions might not generalize well to other populations</a:t>
            </a:r>
            <a:endParaRPr sz="1300">
              <a:solidFill>
                <a:srgbClr val="37415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b="1" lang="en" sz="1300">
                <a:solidFill>
                  <a:srgbClr val="374151"/>
                </a:solidFill>
              </a:rPr>
              <a:t>Data Reliability: </a:t>
            </a:r>
            <a:r>
              <a:rPr lang="en" sz="1300">
                <a:solidFill>
                  <a:srgbClr val="374151"/>
                </a:solidFill>
              </a:rPr>
              <a:t>We are relying on the fact that students are honest when asked about their frequency of alcohol consumption which </a:t>
            </a:r>
            <a:r>
              <a:rPr lang="en" sz="1300">
                <a:solidFill>
                  <a:srgbClr val="374151"/>
                </a:solidFill>
              </a:rPr>
              <a:t>wasn't</a:t>
            </a:r>
            <a:r>
              <a:rPr lang="en" sz="1300">
                <a:solidFill>
                  <a:srgbClr val="374151"/>
                </a:solidFill>
              </a:rPr>
              <a:t> a factor, when in reality that could very well not be case</a:t>
            </a:r>
            <a:endParaRPr sz="1300">
              <a:solidFill>
                <a:srgbClr val="37415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b="1" lang="en" sz="1300">
                <a:solidFill>
                  <a:srgbClr val="000000"/>
                </a:solidFill>
              </a:rPr>
              <a:t>Changing Behavior</a:t>
            </a:r>
            <a:r>
              <a:rPr b="1" lang="en" sz="1300">
                <a:solidFill>
                  <a:srgbClr val="374151"/>
                </a:solidFill>
              </a:rPr>
              <a:t>:</a:t>
            </a:r>
            <a:r>
              <a:rPr lang="en" sz="1300">
                <a:solidFill>
                  <a:srgbClr val="374151"/>
                </a:solidFill>
              </a:rPr>
              <a:t> Student behavior, can change over time. If the data used to train the model becomes outdated, the model's predictions may no longer align with current patterns</a:t>
            </a:r>
            <a:endParaRPr sz="13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2154306" y="1029551"/>
            <a:ext cx="6361043" cy="308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 Black"/>
              <a:buNone/>
            </a:pPr>
            <a:r>
              <a:rPr lang="en" sz="4000"/>
              <a:t>THANK 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 Black"/>
              <a:buNone/>
            </a:pPr>
            <a:r>
              <a:rPr lang="en" sz="4000"/>
              <a:t>YOU</a:t>
            </a:r>
            <a:endParaRPr sz="4000"/>
          </a:p>
        </p:txBody>
      </p:sp>
      <p:pic>
        <p:nvPicPr>
          <p:cNvPr id="286" name="Google Shape;286;p41" title="Video Clip (2023-07-20 17_27_33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500" y="1285850"/>
            <a:ext cx="2962241" cy="27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879612" y="273844"/>
            <a:ext cx="2422800" cy="28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</a:t>
            </a:r>
            <a:endParaRPr/>
          </a:p>
        </p:txBody>
      </p:sp>
      <p:sp>
        <p:nvSpPr>
          <p:cNvPr id="292" name="Google Shape;292;p42"/>
          <p:cNvSpPr txBox="1"/>
          <p:nvPr>
            <p:ph idx="1" type="body"/>
          </p:nvPr>
        </p:nvSpPr>
        <p:spPr>
          <a:xfrm>
            <a:off x="4272168" y="566531"/>
            <a:ext cx="4243200" cy="407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Better slides on Trees and initial algos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Slide counter, location in presentation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Catchy Intro (Question) → How we answer the question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Titles giving a takeaway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Consistent story line (Intro → trees, 1 algo → next 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Highlight numbers, don’t give number/text wall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Same units for values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meaning of values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More pictures, less text?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Conclusion, although may not be relevant to us, somethings are very universal. Biases like alcohol or even gender, did not play that important role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Self-fulfilling prophecy?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Good: lot of factors like alcohol doesn’t impact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Bad: no recovery from failures?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Ugly: remove biases and </a:t>
            </a:r>
            <a:r>
              <a:rPr lang="en" sz="1200"/>
              <a:t>quantify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Appendix: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628650" y="449176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628650" y="1443350"/>
            <a:ext cx="7829400" cy="287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https://www.kaggle.com/datasets/uciml/student-alcohol-consumption?select=student-por.csv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https://archive.ics.uci.edu/ml/datasets/STUDENT+ALCOHOL+CONSUMPTION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https://icons.iconarchive.com/icons/jonathan-rey/simpsons/256/Bart-Simpson-01-icon.png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https://www.cciconsulting.com/wp-content/uploads/2019/03/Boosting-person-up-over-wall.jpg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https://static2.bigstockphoto.com/4/6/2/large2/264484027.jpg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https://www.statlearning.com/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https://cdn-icons-png.flaticon.com/512/4315/4315881.png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https://av-eks-blogoptimized.s3.amazonaws.com/4661536426211ba43ea612c8e1a6a1ed4550721164.png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2154306" y="1029550"/>
            <a:ext cx="63609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 Black"/>
              <a:buNone/>
            </a:pPr>
            <a:r>
              <a:rPr lang="en" sz="4000"/>
              <a:t>APPENDIX</a:t>
            </a:r>
            <a:endParaRPr sz="4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628650" y="57927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Snippets</a:t>
            </a:r>
            <a:endParaRPr/>
          </a:p>
        </p:txBody>
      </p:sp>
      <p:graphicFrame>
        <p:nvGraphicFramePr>
          <p:cNvPr id="309" name="Google Shape;309;p45"/>
          <p:cNvGraphicFramePr/>
          <p:nvPr/>
        </p:nvGraphicFramePr>
        <p:xfrm>
          <a:off x="628650" y="117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{D76DDACC-A275-4620-81EA-699999144EB7}</a:tableStyleId>
              </a:tblPr>
              <a:tblGrid>
                <a:gridCol w="1591725"/>
                <a:gridCol w="4140225"/>
                <a:gridCol w="2154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Algorithm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Parameters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Comments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highlight>
                            <a:srgbClr val="E6E4DD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tree_model &lt;- rpart(G3 ~ ., data = data_train, cp = 0.0001)</a:t>
                      </a:r>
                      <a:endParaRPr b="1" sz="800">
                        <a:highlight>
                          <a:srgbClr val="E6E4DD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406813" y="-3"/>
            <a:ext cx="78867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sz="3500">
                <a:solidFill>
                  <a:schemeClr val="lt1"/>
                </a:solidFill>
              </a:rPr>
              <a:t>Overview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39350" y="1231650"/>
            <a:ext cx="5246400" cy="7842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1948800" y="2263200"/>
            <a:ext cx="5246400" cy="7842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3203975" y="3294750"/>
            <a:ext cx="5246400" cy="7842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251050" y="1382400"/>
            <a:ext cx="4023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 Black"/>
                <a:ea typeface="Arial Black"/>
                <a:cs typeface="Arial Black"/>
                <a:sym typeface="Arial Black"/>
              </a:rPr>
              <a:t>Problem Statement &amp; Data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956175" y="2424150"/>
            <a:ext cx="41295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 Black"/>
                <a:ea typeface="Arial Black"/>
                <a:cs typeface="Arial Black"/>
                <a:sym typeface="Arial Black"/>
              </a:rPr>
              <a:t>The Modeling Process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268175" y="3457225"/>
            <a:ext cx="42549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 Black"/>
                <a:ea typeface="Arial Black"/>
                <a:cs typeface="Arial Black"/>
                <a:sym typeface="Arial Black"/>
              </a:rPr>
              <a:t>Results &amp; Conclusions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939253" y="3220266"/>
            <a:ext cx="2272361" cy="15561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762500" y="402075"/>
            <a:ext cx="24492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 Black"/>
              <a:buNone/>
            </a:pPr>
            <a:r>
              <a:rPr lang="en"/>
              <a:t>The Problem &amp; the Data</a:t>
            </a:r>
            <a:endParaRPr/>
          </a:p>
        </p:txBody>
      </p:sp>
      <p:pic>
        <p:nvPicPr>
          <p:cNvPr id="109" name="Google Shape;109;p2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14407" r="14407" t="0"/>
          <a:stretch/>
        </p:blipFill>
        <p:spPr>
          <a:xfrm>
            <a:off x="3657600" y="0"/>
            <a:ext cx="5486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658800" y="2280600"/>
            <a:ext cx="7826400" cy="78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just">
              <a:spcBef>
                <a:spcPts val="800"/>
              </a:spcBef>
              <a:spcAft>
                <a:spcPts val="0"/>
              </a:spcAft>
              <a:buSzPts val="2400"/>
              <a:buChar char="❖"/>
            </a:pPr>
            <a:r>
              <a:rPr lang="en"/>
              <a:t>We aim to predict high school students academic performance based on their social, demographic and behavioral characteristics.</a:t>
            </a:r>
            <a:endParaRPr/>
          </a:p>
        </p:txBody>
      </p:sp>
      <p:sp>
        <p:nvSpPr>
          <p:cNvPr id="115" name="Google Shape;115;p21"/>
          <p:cNvSpPr txBox="1"/>
          <p:nvPr>
            <p:ph type="ctrTitle"/>
          </p:nvPr>
        </p:nvSpPr>
        <p:spPr>
          <a:xfrm>
            <a:off x="194100" y="-294875"/>
            <a:ext cx="95385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sz="3500"/>
              <a:t>Unraveling the influence: Predicting Academic Performance</a:t>
            </a:r>
            <a:endParaRPr sz="3500"/>
          </a:p>
        </p:txBody>
      </p:sp>
      <p:sp>
        <p:nvSpPr>
          <p:cNvPr id="116" name="Google Shape;116;p21"/>
          <p:cNvSpPr/>
          <p:nvPr/>
        </p:nvSpPr>
        <p:spPr>
          <a:xfrm>
            <a:off x="0" y="3803700"/>
            <a:ext cx="9144000" cy="133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247425" y="747700"/>
            <a:ext cx="3795600" cy="350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Originates from a survey of students math and portuguese language courses in secondary school in Portugal.</a:t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Total: 649 students, 31 variables.</a:t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No presence of missing values.</a:t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❖"/>
            </a:pPr>
            <a:r>
              <a:rPr lang="en" sz="1800"/>
              <a:t>Variable of interest: Overall Grade (from 0 to 20).</a:t>
            </a:r>
            <a:endParaRPr sz="1800"/>
          </a:p>
        </p:txBody>
      </p:sp>
      <p:sp>
        <p:nvSpPr>
          <p:cNvPr id="122" name="Google Shape;122;p22"/>
          <p:cNvSpPr txBox="1"/>
          <p:nvPr>
            <p:ph type="ctrTitle"/>
          </p:nvPr>
        </p:nvSpPr>
        <p:spPr>
          <a:xfrm>
            <a:off x="406813" y="-324328"/>
            <a:ext cx="78867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" sz="3500"/>
              <a:t>Outline of the Data</a:t>
            </a:r>
            <a:endParaRPr sz="350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225" y="987934"/>
            <a:ext cx="4458127" cy="344491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4388100" y="571900"/>
            <a:ext cx="4013400" cy="350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just">
              <a:spcBef>
                <a:spcPts val="8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Some predictors:</a:t>
            </a:r>
            <a:endParaRPr sz="20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939253" y="3220266"/>
            <a:ext cx="22725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762500" y="402075"/>
            <a:ext cx="24492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 Black"/>
              <a:buNone/>
            </a:pPr>
            <a:r>
              <a:rPr lang="en"/>
              <a:t>Process &amp; Methodology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25" y="0"/>
            <a:ext cx="5479475" cy="44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&gt; Regression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975" y="1146600"/>
            <a:ext cx="4712627" cy="2939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24"/>
          <p:cNvGraphicFramePr/>
          <p:nvPr/>
        </p:nvGraphicFramePr>
        <p:xfrm>
          <a:off x="628650" y="127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{D76DDACC-A275-4620-81EA-699999144EB7}</a:tableStyleId>
              </a:tblPr>
              <a:tblGrid>
                <a:gridCol w="2226275"/>
                <a:gridCol w="1081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Algorithm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12.27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9" name="Google Shape;139;p24"/>
          <p:cNvPicPr preferRelativeResize="0"/>
          <p:nvPr/>
        </p:nvPicPr>
        <p:blipFill rotWithShape="1">
          <a:blip r:embed="rId4">
            <a:alphaModFix/>
          </a:blip>
          <a:srcRect b="21705" l="10773" r="3989" t="19230"/>
          <a:stretch/>
        </p:blipFill>
        <p:spPr>
          <a:xfrm>
            <a:off x="628650" y="2656575"/>
            <a:ext cx="1808400" cy="4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628650" y="2302575"/>
            <a:ext cx="180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/>
              <a:t>Regression</a:t>
            </a:r>
            <a:r>
              <a:rPr b="1" lang="en" sz="1100"/>
              <a:t>:</a:t>
            </a:r>
            <a:endParaRPr b="1" sz="1100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5">
            <a:alphaModFix/>
          </a:blip>
          <a:srcRect b="0" l="4756" r="10006" t="17512"/>
          <a:stretch/>
        </p:blipFill>
        <p:spPr>
          <a:xfrm>
            <a:off x="628650" y="3478600"/>
            <a:ext cx="1808376" cy="6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628650" y="3124600"/>
            <a:ext cx="180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/>
              <a:t>Trees</a:t>
            </a:r>
            <a:r>
              <a:rPr b="1" lang="en" sz="1100" u="sng"/>
              <a:t>:</a:t>
            </a:r>
            <a:endParaRPr b="1" sz="1100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Gardening 101: Pruning</a:t>
            </a:r>
            <a:endParaRPr/>
          </a:p>
        </p:txBody>
      </p:sp>
      <p:graphicFrame>
        <p:nvGraphicFramePr>
          <p:cNvPr id="148" name="Google Shape;148;p25"/>
          <p:cNvGraphicFramePr/>
          <p:nvPr/>
        </p:nvGraphicFramePr>
        <p:xfrm>
          <a:off x="628650" y="127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{D76DDACC-A275-4620-81EA-699999144EB7}</a:tableStyleId>
              </a:tblPr>
              <a:tblGrid>
                <a:gridCol w="2226275"/>
                <a:gridCol w="1081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Algorithm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 Pruning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10.61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900" y="1015201"/>
            <a:ext cx="4008299" cy="30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 rot="-5400000">
            <a:off x="3412000" y="2358743"/>
            <a:ext cx="225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Cross validation error</a:t>
            </a:r>
            <a:endParaRPr b="1" sz="900"/>
          </a:p>
        </p:txBody>
      </p:sp>
      <p:sp>
        <p:nvSpPr>
          <p:cNvPr id="151" name="Google Shape;151;p25"/>
          <p:cNvSpPr txBox="1"/>
          <p:nvPr/>
        </p:nvSpPr>
        <p:spPr>
          <a:xfrm>
            <a:off x="5086100" y="3949200"/>
            <a:ext cx="312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Tree Size</a:t>
            </a:r>
            <a:endParaRPr b="1" sz="900"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571750"/>
            <a:ext cx="3307448" cy="146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ttom Color Logo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